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286" r:id="rId11"/>
    <p:sldId id="1303" r:id="rId12"/>
    <p:sldId id="1304" r:id="rId13"/>
    <p:sldId id="1306" r:id="rId14"/>
    <p:sldId id="1307" r:id="rId15"/>
    <p:sldId id="1308" r:id="rId16"/>
    <p:sldId id="1309" r:id="rId17"/>
    <p:sldId id="1310" r:id="rId18"/>
    <p:sldId id="1311" r:id="rId19"/>
    <p:sldId id="1287" r:id="rId20"/>
    <p:sldId id="1288" r:id="rId21"/>
    <p:sldId id="1249" r:id="rId22"/>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86" d="100"/>
          <a:sy n="86" d="100"/>
        </p:scale>
        <p:origin x="-916" y="-52"/>
      </p:cViewPr>
      <p:guideLst>
        <p:guide orient="horz" pos="612"/>
        <p:guide orient="horz" pos="876"/>
        <p:guide pos="1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2">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87" r:id="rId9"/>
    <p:sldLayoutId id="214748370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166746" y="3956068"/>
            <a:ext cx="2283899"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smtClean="0">
                <a:solidFill>
                  <a:schemeClr val="tx1"/>
                </a:solidFill>
              </a:rPr>
              <a:t>DEEPA</a:t>
            </a:r>
            <a:r>
              <a:rPr lang="en-US" sz="1100" dirty="0" smtClean="0">
                <a:solidFill>
                  <a:schemeClr val="tx1"/>
                </a:solidFill>
              </a:rPr>
              <a:t> C</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t>
            </a:r>
            <a:r>
              <a:rPr lang="en-US" sz="1100" b="0" i="0" u="none" strike="noStrike" cap="none" dirty="0" smtClean="0">
                <a:solidFill>
                  <a:schemeClr val="tx1"/>
                </a:solidFill>
                <a:latin typeface="Arial"/>
                <a:ea typeface="Arial"/>
                <a:cs typeface="Arial"/>
                <a:sym typeface="Arial"/>
              </a:rPr>
              <a:t>622021243010</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Paavai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69B65033-80FF-7769-15AD-B627B2F50899}"/>
              </a:ext>
            </a:extLst>
          </p:cNvPr>
          <p:cNvSpPr txBox="1"/>
          <p:nvPr/>
        </p:nvSpPr>
        <p:spPr>
          <a:xfrm>
            <a:off x="1797206" y="656434"/>
            <a:ext cx="4575716" cy="400110"/>
          </a:xfrm>
          <a:prstGeom prst="rect">
            <a:avLst/>
          </a:prstGeom>
          <a:noFill/>
        </p:spPr>
        <p:txBody>
          <a:bodyPr wrap="square">
            <a:spAutoFit/>
          </a:bodyPr>
          <a:lstStyle/>
          <a:p>
            <a:pPr algn="ctr"/>
            <a:r>
              <a:rPr lang="en-US" sz="2000" b="1" dirty="0"/>
              <a:t>Login-Success-Page</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1993" y="1056544"/>
            <a:ext cx="6880123" cy="3870069"/>
          </a:xfrm>
          <a:prstGeom prst="rect">
            <a:avLst/>
          </a:prstGeom>
        </p:spPr>
      </p:pic>
    </p:spTree>
    <p:extLst>
      <p:ext uri="{BB962C8B-B14F-4D97-AF65-F5344CB8AC3E}">
        <p14:creationId xmlns:p14="http://schemas.microsoft.com/office/powerpoint/2010/main" val="3021944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B9F57E80-8EBB-DEE5-40A8-7569997288C8}"/>
              </a:ext>
            </a:extLst>
          </p:cNvPr>
          <p:cNvSpPr txBox="1"/>
          <p:nvPr/>
        </p:nvSpPr>
        <p:spPr>
          <a:xfrm>
            <a:off x="1990494" y="485450"/>
            <a:ext cx="4575716" cy="400110"/>
          </a:xfrm>
          <a:prstGeom prst="rect">
            <a:avLst/>
          </a:prstGeom>
          <a:noFill/>
        </p:spPr>
        <p:txBody>
          <a:bodyPr wrap="square">
            <a:spAutoFit/>
          </a:bodyPr>
          <a:lstStyle/>
          <a:p>
            <a:pPr algn="ctr"/>
            <a:r>
              <a:rPr lang="en-US" sz="2000" b="1" dirty="0"/>
              <a:t>Find-Bus-Page</a:t>
            </a:r>
            <a:endParaRPr lang="en-IN" sz="2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161" y="885560"/>
            <a:ext cx="7413870" cy="4170302"/>
          </a:xfrm>
          <a:prstGeom prst="rect">
            <a:avLst/>
          </a:prstGeom>
        </p:spPr>
      </p:pic>
    </p:spTree>
    <p:extLst>
      <p:ext uri="{BB962C8B-B14F-4D97-AF65-F5344CB8AC3E}">
        <p14:creationId xmlns:p14="http://schemas.microsoft.com/office/powerpoint/2010/main" val="4226319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48CBADB8-F0D7-8AA4-063C-63331C42D775}"/>
              </a:ext>
            </a:extLst>
          </p:cNvPr>
          <p:cNvSpPr>
            <a:spLocks noGrp="1"/>
          </p:cNvSpPr>
          <p:nvPr>
            <p:ph type="title"/>
          </p:nvPr>
        </p:nvSpPr>
        <p:spPr>
          <a:xfrm>
            <a:off x="1426822" y="206196"/>
            <a:ext cx="5256476" cy="755700"/>
          </a:xfrm>
        </p:spPr>
        <p:txBody>
          <a:bodyPr/>
          <a:lstStyle/>
          <a:p>
            <a:pPr algn="ctr"/>
            <a:r>
              <a:rPr lang="en-US" sz="2000" b="1" dirty="0"/>
              <a:t>See-Booking-Page</a:t>
            </a:r>
            <a:endParaRPr lang="en-IN" sz="2000" dirty="0"/>
          </a:p>
        </p:txBody>
      </p:sp>
      <p:sp>
        <p:nvSpPr>
          <p:cNvPr id="8" name="Title 1">
            <a:extLst>
              <a:ext uri="{FF2B5EF4-FFF2-40B4-BE49-F238E27FC236}">
                <a16:creationId xmlns:a16="http://schemas.microsoft.com/office/drawing/2014/main" xmlns="" id="{337553FD-9CFB-253E-959D-ABED200A7D2C}"/>
              </a:ext>
            </a:extLst>
          </p:cNvPr>
          <p:cNvSpPr txBox="1">
            <a:spLocks/>
          </p:cNvSpPr>
          <p:nvPr/>
        </p:nvSpPr>
        <p:spPr>
          <a:xfrm>
            <a:off x="628785" y="1177693"/>
            <a:ext cx="7886430" cy="63264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pPr algn="ctr"/>
            <a:endParaRPr lang="en-US"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949093"/>
            <a:ext cx="7050322" cy="3965806"/>
          </a:xfrm>
          <a:prstGeom prst="rect">
            <a:avLst/>
          </a:prstGeom>
        </p:spPr>
      </p:pic>
    </p:spTree>
    <p:extLst>
      <p:ext uri="{BB962C8B-B14F-4D97-AF65-F5344CB8AC3E}">
        <p14:creationId xmlns:p14="http://schemas.microsoft.com/office/powerpoint/2010/main" val="1537200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AF0571B9-337F-01CC-94E3-324ACACEACF5}"/>
              </a:ext>
            </a:extLst>
          </p:cNvPr>
          <p:cNvSpPr txBox="1"/>
          <p:nvPr/>
        </p:nvSpPr>
        <p:spPr>
          <a:xfrm>
            <a:off x="1685694" y="582093"/>
            <a:ext cx="4575716" cy="400110"/>
          </a:xfrm>
          <a:prstGeom prst="rect">
            <a:avLst/>
          </a:prstGeom>
          <a:noFill/>
        </p:spPr>
        <p:txBody>
          <a:bodyPr wrap="square">
            <a:spAutoFit/>
          </a:bodyPr>
          <a:lstStyle/>
          <a:p>
            <a:pPr algn="ctr"/>
            <a:r>
              <a:rPr lang="en-US" sz="2000" b="1" dirty="0"/>
              <a:t>Register-Page</a:t>
            </a:r>
            <a:endParaRPr lang="en-IN" sz="2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982203"/>
            <a:ext cx="6862914" cy="3860389"/>
          </a:xfrm>
          <a:prstGeom prst="rect">
            <a:avLst/>
          </a:prstGeom>
        </p:spPr>
      </p:pic>
    </p:spTree>
    <p:extLst>
      <p:ext uri="{BB962C8B-B14F-4D97-AF65-F5344CB8AC3E}">
        <p14:creationId xmlns:p14="http://schemas.microsoft.com/office/powerpoint/2010/main" val="4238258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8BBF5CE1-E058-AF36-7494-D3C74FA27F95}"/>
              </a:ext>
            </a:extLst>
          </p:cNvPr>
          <p:cNvSpPr txBox="1"/>
          <p:nvPr/>
        </p:nvSpPr>
        <p:spPr>
          <a:xfrm>
            <a:off x="1871547" y="686171"/>
            <a:ext cx="4575716" cy="400110"/>
          </a:xfrm>
          <a:prstGeom prst="rect">
            <a:avLst/>
          </a:prstGeom>
          <a:noFill/>
        </p:spPr>
        <p:txBody>
          <a:bodyPr wrap="square">
            <a:spAutoFit/>
          </a:bodyPr>
          <a:lstStyle/>
          <a:p>
            <a:pPr algn="ctr"/>
            <a:r>
              <a:rPr lang="en-US" sz="2000" b="1" dirty="0"/>
              <a:t>Register-Success-Page</a:t>
            </a:r>
            <a:endParaRPr lang="en-IN" sz="2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9892" y="1086280"/>
            <a:ext cx="6703142" cy="3770517"/>
          </a:xfrm>
          <a:prstGeom prst="rect">
            <a:avLst/>
          </a:prstGeom>
        </p:spPr>
      </p:pic>
    </p:spTree>
    <p:extLst>
      <p:ext uri="{BB962C8B-B14F-4D97-AF65-F5344CB8AC3E}">
        <p14:creationId xmlns:p14="http://schemas.microsoft.com/office/powerpoint/2010/main" val="21836148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C3B7998C-6E34-6221-EEAE-D24C68478996}"/>
              </a:ext>
            </a:extLst>
          </p:cNvPr>
          <p:cNvSpPr txBox="1"/>
          <p:nvPr/>
        </p:nvSpPr>
        <p:spPr>
          <a:xfrm>
            <a:off x="1968191" y="604396"/>
            <a:ext cx="4575716" cy="400110"/>
          </a:xfrm>
          <a:prstGeom prst="rect">
            <a:avLst/>
          </a:prstGeom>
          <a:noFill/>
        </p:spPr>
        <p:txBody>
          <a:bodyPr wrap="square">
            <a:spAutoFit/>
          </a:bodyPr>
          <a:lstStyle/>
          <a:p>
            <a:pPr algn="ctr"/>
            <a:r>
              <a:rPr lang="en-US" sz="2000" b="1" dirty="0"/>
              <a:t>Logout-Page</a:t>
            </a:r>
            <a:endParaRPr lang="en-IN" sz="2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7969" y="1004506"/>
            <a:ext cx="7049728" cy="3965472"/>
          </a:xfrm>
          <a:prstGeom prst="rect">
            <a:avLst/>
          </a:prstGeom>
        </p:spPr>
      </p:pic>
    </p:spTree>
    <p:extLst>
      <p:ext uri="{BB962C8B-B14F-4D97-AF65-F5344CB8AC3E}">
        <p14:creationId xmlns:p14="http://schemas.microsoft.com/office/powerpoint/2010/main" val="2172056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r>
              <a:rPr lang="en-US" sz="1600" b="0" i="0" dirty="0">
                <a:solidFill>
                  <a:srgbClr val="374151"/>
                </a:solidFill>
                <a:effectLst/>
                <a:latin typeface="Söhne"/>
              </a:rPr>
              <a:t/>
            </a:r>
            <a:br>
              <a:rPr lang="en-US" sz="1600" b="0" i="0" dirty="0">
                <a:solidFill>
                  <a:srgbClr val="374151"/>
                </a:solidFill>
                <a:effectLst/>
                <a:latin typeface="Söhne"/>
              </a:rPr>
            </a:b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xmlns="" id="{65CDC850-8E81-C539-9687-A184517BA839}"/>
              </a:ext>
            </a:extLst>
          </p:cNvPr>
          <p:cNvSpPr txBox="1"/>
          <p:nvPr/>
        </p:nvSpPr>
        <p:spPr>
          <a:xfrm>
            <a:off x="364272" y="1182028"/>
            <a:ext cx="6096001" cy="2893100"/>
          </a:xfrm>
          <a:prstGeom prst="rect">
            <a:avLst/>
          </a:prstGeom>
          <a:noFill/>
        </p:spPr>
        <p:txBody>
          <a:bodyPr wrap="square">
            <a:spAutoFit/>
          </a:bodyPr>
          <a:lstStyle/>
          <a:p>
            <a:pPr marL="285750" indent="-285750">
              <a:buFont typeface="Wingdings" panose="05000000000000000000" pitchFamily="2" charset="2"/>
              <a:buChar char="ü"/>
            </a:pPr>
            <a:r>
              <a:rPr lang="en-IN" sz="1400" dirty="0"/>
              <a:t>Mobile Application Development</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Dynamic Pricing</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Predictive Analytics</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Integration with Travel Partners</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Real-time Tracking and Alerts</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Multi-language Support</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Accessibility Features</a:t>
            </a:r>
          </a:p>
        </p:txBody>
      </p:sp>
    </p:spTree>
    <p:extLst>
      <p:ext uri="{BB962C8B-B14F-4D97-AF65-F5344CB8AC3E}">
        <p14:creationId xmlns:p14="http://schemas.microsoft.com/office/powerpoint/2010/main" val="2863725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xmlns="" id="{764B2DA1-ABC1-E28B-1F2E-A94785441420}"/>
              </a:ext>
            </a:extLst>
          </p:cNvPr>
          <p:cNvSpPr txBox="1"/>
          <p:nvPr/>
        </p:nvSpPr>
        <p:spPr>
          <a:xfrm>
            <a:off x="492236" y="1232922"/>
            <a:ext cx="7984273" cy="2677656"/>
          </a:xfrm>
          <a:prstGeom prst="rect">
            <a:avLst/>
          </a:prstGeom>
          <a:noFill/>
        </p:spPr>
        <p:txBody>
          <a:bodyPr wrap="square">
            <a:spAutoFit/>
          </a:bodyPr>
          <a:lstStyle/>
          <a:p>
            <a:pPr marL="285750" indent="-285750">
              <a:buFont typeface="Wingdings" panose="05000000000000000000" pitchFamily="2" charset="2"/>
              <a:buChar char="v"/>
            </a:pPr>
            <a:r>
              <a:rPr lang="en-GB" sz="14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xmlns="" id="{88166517-EEFD-B9A2-0403-A39B807A01FF}"/>
              </a:ext>
            </a:extLst>
          </p:cNvPr>
          <p:cNvSpPr txBox="1"/>
          <p:nvPr/>
        </p:nvSpPr>
        <p:spPr>
          <a:xfrm>
            <a:off x="297366" y="1226634"/>
            <a:ext cx="8579005" cy="2031325"/>
          </a:xfrm>
          <a:prstGeom prst="rect">
            <a:avLst/>
          </a:prstGeom>
          <a:noFill/>
        </p:spPr>
        <p:txBody>
          <a:bodyPr wrap="square" rtlCol="0">
            <a:spAutoFit/>
          </a:bodyPr>
          <a:lstStyle/>
          <a:p>
            <a:pPr marL="285750" indent="-285750">
              <a:buFont typeface="Wingdings" panose="05000000000000000000" pitchFamily="2" charset="2"/>
              <a:buChar char="Ø"/>
            </a:pPr>
            <a:r>
              <a:rPr lang="en-GB" sz="1400" dirty="0"/>
              <a:t>The bus reservation system serves as a critical component in the transportation industry, facilitating efficient travel arrangements for passengers.</a:t>
            </a:r>
          </a:p>
          <a:p>
            <a:pPr marL="285750" indent="-285750">
              <a:buFont typeface="Wingdings" panose="05000000000000000000" pitchFamily="2" charset="2"/>
              <a:buChar char="Ø"/>
            </a:pPr>
            <a:endParaRPr lang="en-GB" sz="1400" dirty="0"/>
          </a:p>
          <a:p>
            <a:pPr marL="285750" indent="-285750">
              <a:buFont typeface="Wingdings" panose="05000000000000000000" pitchFamily="2" charset="2"/>
              <a:buChar char="Ø"/>
            </a:pPr>
            <a:r>
              <a:rPr lang="en-GB" sz="1400" dirty="0"/>
              <a:t>This abstract outlines the key functionalities and features of a modernized bus reservation system aimed at enhancing the overall travel experience.</a:t>
            </a:r>
          </a:p>
          <a:p>
            <a:pPr marL="285750" indent="-285750">
              <a:buFont typeface="Wingdings" panose="05000000000000000000" pitchFamily="2" charset="2"/>
              <a:buChar char="Ø"/>
            </a:pPr>
            <a:endParaRPr lang="en-GB" sz="1400" dirty="0"/>
          </a:p>
          <a:p>
            <a:pPr marL="285750" indent="-285750">
              <a:buFont typeface="Wingdings" panose="05000000000000000000" pitchFamily="2" charset="2"/>
              <a:buChar char="Ø"/>
            </a:pPr>
            <a:r>
              <a:rPr lang="en-GB" sz="14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xmlns="" id="{1A77D492-9325-3639-0B42-3DDEB01481D4}"/>
              </a:ext>
            </a:extLst>
          </p:cNvPr>
          <p:cNvSpPr txBox="1"/>
          <p:nvPr/>
        </p:nvSpPr>
        <p:spPr>
          <a:xfrm>
            <a:off x="379141" y="1085825"/>
            <a:ext cx="8497229" cy="3508653"/>
          </a:xfrm>
          <a:prstGeom prst="rect">
            <a:avLst/>
          </a:prstGeom>
          <a:noFill/>
        </p:spPr>
        <p:txBody>
          <a:bodyPr wrap="square">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endParaRPr lang="en-GB" sz="1600" dirty="0"/>
          </a:p>
          <a:p>
            <a:pPr marL="285750" lvl="7" indent="-285750">
              <a:buFont typeface="Wingdings" panose="05000000000000000000" pitchFamily="2" charset="2"/>
              <a:buChar char="ü"/>
            </a:pPr>
            <a:r>
              <a:rPr lang="en-IN" sz="1600" dirty="0"/>
              <a:t>Complex Booking Process</a:t>
            </a:r>
          </a:p>
          <a:p>
            <a:pPr marL="285750" lvl="7"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Accessibility</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Inaccurate Scheduling and Tracking</a:t>
            </a:r>
          </a:p>
          <a:p>
            <a:pPr marL="285750" lvl="3" indent="-285750">
              <a:buFont typeface="Wingdings" panose="05000000000000000000" pitchFamily="2" charset="2"/>
              <a:buChar char="ü"/>
            </a:pPr>
            <a:endParaRPr lang="en-IN" dirty="0"/>
          </a:p>
          <a:p>
            <a:pPr marL="285750" lvl="3" indent="-285750">
              <a:buFont typeface="Wingdings" panose="05000000000000000000" pitchFamily="2" charset="2"/>
              <a:buChar char="ü"/>
            </a:pPr>
            <a:r>
              <a:rPr lang="en-IN" sz="1600" dirty="0"/>
              <a:t>Inefficient Resource Management</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xmlns="" id="{53555638-43C3-FF07-CD62-476B6DCF1E3F}"/>
              </a:ext>
            </a:extLst>
          </p:cNvPr>
          <p:cNvSpPr txBox="1"/>
          <p:nvPr/>
        </p:nvSpPr>
        <p:spPr>
          <a:xfrm>
            <a:off x="374126" y="1304525"/>
            <a:ext cx="8395748" cy="2677656"/>
          </a:xfrm>
          <a:prstGeom prst="rect">
            <a:avLst/>
          </a:prstGeom>
          <a:noFill/>
        </p:spPr>
        <p:txBody>
          <a:bodyPr wrap="square">
            <a:spAutoFit/>
          </a:bodyPr>
          <a:lstStyle/>
          <a:p>
            <a:pPr marL="285750" indent="-285750">
              <a:buFont typeface="Wingdings" panose="05000000000000000000" pitchFamily="2" charset="2"/>
              <a:buChar char="v"/>
            </a:pPr>
            <a:r>
              <a:rPr lang="en-GB" sz="1400" dirty="0"/>
              <a:t>Streamline the booking process: Develop an intuitive interface for users to search routes, check seat availability, and make reservations seamlessly.</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Enhance accessibility: Implement features catering to passengers with disabilities or special needs to ensure inclusivity and compliance with regulatory standards.</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Improve accuracy in scheduling and tracking: Integrate real-time tracking systems to provide accurate arrival/departure information, enhancing passenger trust and satisfaction.</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Optimize resource management: Develop tools for effective allocation of vehicles and personnel to minimize operational costs and maximize asset utilization.</a:t>
            </a:r>
          </a:p>
          <a:p>
            <a:endParaRPr lang="en-IN" sz="14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xmlns="" id="{172F638E-1671-16FC-6CD3-617186DC94E5}"/>
              </a:ext>
            </a:extLst>
          </p:cNvPr>
          <p:cNvSpPr txBox="1"/>
          <p:nvPr/>
        </p:nvSpPr>
        <p:spPr>
          <a:xfrm>
            <a:off x="394010" y="1285880"/>
            <a:ext cx="8497229" cy="3108543"/>
          </a:xfrm>
          <a:prstGeom prst="rect">
            <a:avLst/>
          </a:prstGeom>
          <a:noFill/>
        </p:spPr>
        <p:txBody>
          <a:bodyPr wrap="square">
            <a:spAutoFit/>
          </a:bodyPr>
          <a:lstStyle/>
          <a:p>
            <a:r>
              <a:rPr lang="en-GB" sz="14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endParaRPr lang="en-GB" sz="1400" dirty="0"/>
          </a:p>
          <a:p>
            <a:pPr marL="285750" indent="-285750">
              <a:buFont typeface="Wingdings" panose="05000000000000000000" pitchFamily="2" charset="2"/>
              <a:buChar char="ü"/>
            </a:pPr>
            <a:r>
              <a:rPr lang="en-IN" sz="1400" dirty="0"/>
              <a:t>User Interface</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Authentication and Authorization</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Bus and Route Management</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Booking and Reservation</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Ticket 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263912" y="522374"/>
            <a:ext cx="8017933" cy="457754"/>
          </a:xfrm>
          <a:prstGeom prst="rect">
            <a:avLst/>
          </a:prstGeom>
          <a:noFill/>
        </p:spPr>
        <p:txBody>
          <a:bodyPr wrap="square">
            <a:spAutoFit/>
          </a:bodyPr>
          <a:lstStyle/>
          <a:p>
            <a:pPr marL="457200" lvl="1" algn="l">
              <a:lnSpc>
                <a:spcPct val="150000"/>
              </a:lnSpc>
            </a:pPr>
            <a:r>
              <a:rPr lang="en-IN" sz="1800" b="1" dirty="0">
                <a:solidFill>
                  <a:srgbClr val="213163"/>
                </a:solidFill>
              </a:rPr>
              <a:t>Modelling &amp; Results</a:t>
            </a:r>
            <a:endParaRPr lang="en-US" sz="1800" b="0" i="0" dirty="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FB315134-FD10-6E28-FDC9-29E7F29C2454}"/>
              </a:ext>
            </a:extLst>
          </p:cNvPr>
          <p:cNvSpPr txBox="1">
            <a:spLocks/>
          </p:cNvSpPr>
          <p:nvPr/>
        </p:nvSpPr>
        <p:spPr>
          <a:xfrm>
            <a:off x="138652" y="4697802"/>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
        <p:nvSpPr>
          <p:cNvPr id="6" name="TextBox 5">
            <a:extLst>
              <a:ext uri="{FF2B5EF4-FFF2-40B4-BE49-F238E27FC236}">
                <a16:creationId xmlns:a16="http://schemas.microsoft.com/office/drawing/2014/main" xmlns="" id="{2F37A066-BD2E-C990-A214-4AE6AD083DFE}"/>
              </a:ext>
            </a:extLst>
          </p:cNvPr>
          <p:cNvSpPr txBox="1"/>
          <p:nvPr/>
        </p:nvSpPr>
        <p:spPr>
          <a:xfrm>
            <a:off x="138652" y="958236"/>
            <a:ext cx="9005348" cy="3754874"/>
          </a:xfrm>
          <a:prstGeom prst="rect">
            <a:avLst/>
          </a:prstGeom>
          <a:noFill/>
        </p:spPr>
        <p:txBody>
          <a:bodyPr wrap="square">
            <a:spAutoFit/>
          </a:bodyPr>
          <a:lstStyle/>
          <a:p>
            <a:r>
              <a:rPr lang="en-GB" dirty="0"/>
              <a:t>To model a bus reservation system, we can consider the following entities and their attributes:</a:t>
            </a:r>
          </a:p>
          <a:p>
            <a:r>
              <a:rPr lang="en-GB" b="1" dirty="0"/>
              <a:t>User</a:t>
            </a:r>
            <a:r>
              <a:rPr lang="en-GB" dirty="0"/>
              <a:t>:</a:t>
            </a:r>
          </a:p>
          <a:p>
            <a:pPr lvl="1"/>
            <a:r>
              <a:rPr lang="en-GB" dirty="0"/>
              <a:t>Attributes: </a:t>
            </a:r>
            <a:r>
              <a:rPr lang="en-GB" dirty="0" err="1"/>
              <a:t>user_id</a:t>
            </a:r>
            <a:r>
              <a:rPr lang="en-GB" dirty="0"/>
              <a:t>, username, email, password, role (customer or administrator), etc.</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4874819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425A5131-6F83-AD76-5E52-14CCB9D908F9}"/>
              </a:ext>
            </a:extLst>
          </p:cNvPr>
          <p:cNvCxnSpPr/>
          <p:nvPr/>
        </p:nvCxnSpPr>
        <p:spPr>
          <a:xfrm>
            <a:off x="78581" y="514350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9D85AD23-D3D0-C7F5-13BD-C3746B44AE9A}"/>
              </a:ext>
            </a:extLst>
          </p:cNvPr>
          <p:cNvSpPr txBox="1">
            <a:spLocks/>
          </p:cNvSpPr>
          <p:nvPr/>
        </p:nvSpPr>
        <p:spPr>
          <a:xfrm>
            <a:off x="103616" y="4706851"/>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
        <p:nvSpPr>
          <p:cNvPr id="6" name="TextBox 5">
            <a:extLst>
              <a:ext uri="{FF2B5EF4-FFF2-40B4-BE49-F238E27FC236}">
                <a16:creationId xmlns:a16="http://schemas.microsoft.com/office/drawing/2014/main" xmlns="" id="{9A62AD99-593D-4606-8EAA-28FBB05C2C49}"/>
              </a:ext>
            </a:extLst>
          </p:cNvPr>
          <p:cNvSpPr txBox="1"/>
          <p:nvPr/>
        </p:nvSpPr>
        <p:spPr>
          <a:xfrm>
            <a:off x="1925444" y="561744"/>
            <a:ext cx="4579434" cy="400110"/>
          </a:xfrm>
          <a:prstGeom prst="rect">
            <a:avLst/>
          </a:prstGeom>
          <a:noFill/>
        </p:spPr>
        <p:txBody>
          <a:bodyPr wrap="square">
            <a:spAutoFit/>
          </a:bodyPr>
          <a:lstStyle/>
          <a:p>
            <a:pPr algn="ctr"/>
            <a:r>
              <a:rPr lang="en-US" sz="2000" dirty="0"/>
              <a:t>Homepage</a:t>
            </a:r>
            <a:endParaRPr lang="en-IN" sz="20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490" y="1117580"/>
            <a:ext cx="6717890" cy="3778813"/>
          </a:xfrm>
          <a:prstGeom prst="rect">
            <a:avLst/>
          </a:prstGeom>
        </p:spPr>
      </p:pic>
    </p:spTree>
    <p:extLst>
      <p:ext uri="{BB962C8B-B14F-4D97-AF65-F5344CB8AC3E}">
        <p14:creationId xmlns:p14="http://schemas.microsoft.com/office/powerpoint/2010/main" val="383264529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c0fa2617-96bd-425d-8578-e93563fe37c5"/>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9162bd5b-4ed9-4da3-b376-05204580ba3f"/>
    <ds:schemaRef ds:uri="http://www.w3.org/XML/1998/namespace"/>
    <ds:schemaRef ds:uri="http://purl.org/dc/elements/1.1/"/>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231</TotalTime>
  <Words>632</Words>
  <Application>Microsoft Office PowerPoint</Application>
  <PresentationFormat>On-screen Show (16:9)</PresentationFormat>
  <Paragraphs>106</Paragraphs>
  <Slides>18</Slides>
  <Notes>10</Notes>
  <HiddenSlides>0</HiddenSlides>
  <MMClips>0</MMClips>
  <ScaleCrop>false</ScaleCrop>
  <HeadingPairs>
    <vt:vector size="6" baseType="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0" baseType="lpstr">
      <vt:lpstr>Simple Light</vt:lpstr>
      <vt:lpstr>PowerPoint Presentation</vt:lpstr>
      <vt:lpstr>PowerPoint Presentation</vt:lpstr>
      <vt:lpstr>Abstract</vt:lpstr>
      <vt:lpstr>Problem Statement</vt:lpstr>
      <vt:lpstr>Project Overview</vt:lpstr>
      <vt:lpstr>Proposed Solution</vt:lpstr>
      <vt:lpstr>Technology Used</vt:lpstr>
      <vt:lpstr>PowerPoint Presentation</vt:lpstr>
      <vt:lpstr>PowerPoint Presentation</vt:lpstr>
      <vt:lpstr>PowerPoint Presentation</vt:lpstr>
      <vt:lpstr>PowerPoint Presentation</vt:lpstr>
      <vt:lpstr>See-Booking-Page</vt:lpstr>
      <vt:lpstr>PowerPoint Presentation</vt:lpstr>
      <vt:lpstr>PowerPoint Presentation</vt:lpstr>
      <vt:lpstr>PowerPoint Presentation</vt:lpstr>
      <vt:lpstr>Future Enhancements: </vt:lpstr>
      <vt:lpstr>Conclusion</vt:lpstr>
      <vt:lpstr>Thank You!</vt:lpstr>
      <vt:lpstr>Custom Show 1</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Meera Karthikeyan</cp:lastModifiedBy>
  <cp:revision>17</cp:revision>
  <dcterms:modified xsi:type="dcterms:W3CDTF">2024-04-09T15:01:44Z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